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3" r:id="rId5"/>
    <p:sldId id="258" r:id="rId6"/>
    <p:sldId id="265" r:id="rId7"/>
    <p:sldId id="264" r:id="rId8"/>
    <p:sldId id="260" r:id="rId9"/>
    <p:sldId id="266" r:id="rId10"/>
    <p:sldId id="261" r:id="rId11"/>
    <p:sldId id="26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683" autoAdjust="0"/>
    <p:restoredTop sz="94660"/>
  </p:normalViewPr>
  <p:slideViewPr>
    <p:cSldViewPr snapToGrid="0">
      <p:cViewPr varScale="1">
        <p:scale>
          <a:sx n="105" d="100"/>
          <a:sy n="105" d="100"/>
        </p:scale>
        <p:origin x="101" y="6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zh-CN" altLang="en-US"/>
              <a:t>单击此处编辑母版标题样式</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10/19/2018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zh-CN" altLang="en-US"/>
              <a:t>单击图标添加图片</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10/19/2018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10/19/2018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zh-CN" altLang="en-US"/>
              <a:t>单击此处编辑母版标题样式</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10/19/2018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10/19/2018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zh-CN" altLang="en-US"/>
              <a:t>单击此处编辑母版标题样式</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3" name="Date Placeholder 2"/>
          <p:cNvSpPr>
            <a:spLocks noGrp="1"/>
          </p:cNvSpPr>
          <p:nvPr>
            <p:ph type="dt" sz="half" idx="10"/>
          </p:nvPr>
        </p:nvSpPr>
        <p:spPr/>
        <p:txBody>
          <a:bodyPr/>
          <a:lstStyle/>
          <a:p>
            <a:fld id="{48A87A34-81AB-432B-8DAE-1953F412C126}" type="datetimeFigureOut">
              <a:rPr lang="en-US" dirty="0"/>
              <a:t>10/19/2018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zh-CN" altLang="en-US"/>
              <a:t>单击此处编辑母版标题样式</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zh-CN" altLang="en-US"/>
              <a:t>单击图标添加图片</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zh-CN" altLang="en-US"/>
              <a:t>单击图标添加图片</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zh-CN" altLang="en-US"/>
              <a:t>单击图标添加图片</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3" name="Date Placeholder 2"/>
          <p:cNvSpPr>
            <a:spLocks noGrp="1"/>
          </p:cNvSpPr>
          <p:nvPr>
            <p:ph type="dt" sz="half" idx="10"/>
          </p:nvPr>
        </p:nvSpPr>
        <p:spPr/>
        <p:txBody>
          <a:bodyPr/>
          <a:lstStyle/>
          <a:p>
            <a:fld id="{48A87A34-81AB-432B-8DAE-1953F412C126}" type="datetimeFigureOut">
              <a:rPr lang="en-US" dirty="0"/>
              <a:t>10/19/2018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48A87A34-81AB-432B-8DAE-1953F412C126}" type="datetimeFigureOut">
              <a:rPr lang="en-US" dirty="0"/>
              <a:t>10/19/2018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1141410" y="3073397"/>
            <a:ext cx="4878391" cy="271780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72200" y="3073397"/>
            <a:ext cx="4875210" cy="271780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10/19/2018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10/19/2018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10/19/2018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10/19/2018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10/19/2018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10/19/2018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 Target="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 Target="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slide" Target="slide10.xml"/><Relationship Id="rId1" Type="http://schemas.openxmlformats.org/officeDocument/2006/relationships/slideLayout" Target="../slideLayouts/slideLayout2.xml"/><Relationship Id="rId4" Type="http://schemas.openxmlformats.org/officeDocument/2006/relationships/slide" Target="slide8.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file:///C:\Users\pan39\Desktop\&#24037;&#20855;\&#19987;&#19994;&#23548;&#35770;\&#22478;&#24066;&#23398;&#38498;&#30005;&#31185;&#19987;&#19994;&#22521;&#20859;&#35745;&#21010;.xlsx" TargetMode="External"/><Relationship Id="rId2" Type="http://schemas.openxmlformats.org/officeDocument/2006/relationships/hyperlink" Target="file:///C:\Users\pan39\Desktop\&#24037;&#20855;\&#19987;&#19994;&#23548;&#35770;\&#19996;&#21335;&#22823;&#23398;2017&#32423;&#30005;&#23376;&#31185;&#23398;&#19982;&#25216;&#26415;&#26412;&#31185;&#19987;&#19994;&#22521;&#20859;&#26041;&#26696;.pdf"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7438F0-BE24-427D-B2F1-B3258D638430}"/>
              </a:ext>
            </a:extLst>
          </p:cNvPr>
          <p:cNvSpPr>
            <a:spLocks noGrp="1"/>
          </p:cNvSpPr>
          <p:nvPr>
            <p:ph type="ctrTitle"/>
          </p:nvPr>
        </p:nvSpPr>
        <p:spPr>
          <a:xfrm>
            <a:off x="1793296" y="883462"/>
            <a:ext cx="8791575" cy="2280867"/>
          </a:xfrm>
        </p:spPr>
        <p:txBody>
          <a:bodyPr/>
          <a:lstStyle/>
          <a:p>
            <a:pPr algn="ctr"/>
            <a:r>
              <a:rPr lang="zh-CN" altLang="en-US" dirty="0"/>
              <a:t>电子科学与技术专业简介</a:t>
            </a:r>
            <a:br>
              <a:rPr lang="en-US" altLang="zh-CN" dirty="0"/>
            </a:br>
            <a:r>
              <a:rPr lang="en-US" altLang="zh-CN" sz="2800" dirty="0">
                <a:latin typeface="Times New Roman" panose="02020603050405020304" pitchFamily="18" charset="0"/>
                <a:cs typeface="Times New Roman" panose="02020603050405020304" pitchFamily="18" charset="0"/>
              </a:rPr>
              <a:t>Electronic science and technology</a:t>
            </a:r>
            <a:endParaRPr lang="zh-CN" altLang="en-US" sz="2800" dirty="0">
              <a:latin typeface="Times New Roman" panose="0202060305040502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050E1ECC-4F3C-46C5-AFB4-476A0AE47C79}"/>
              </a:ext>
            </a:extLst>
          </p:cNvPr>
          <p:cNvSpPr>
            <a:spLocks noGrp="1"/>
          </p:cNvSpPr>
          <p:nvPr>
            <p:ph type="subTitle" idx="1"/>
          </p:nvPr>
        </p:nvSpPr>
        <p:spPr/>
        <p:txBody>
          <a:bodyPr/>
          <a:lstStyle/>
          <a:p>
            <a:r>
              <a:rPr lang="zh-CN" altLang="en-US" dirty="0"/>
              <a:t>潘陈昊</a:t>
            </a:r>
            <a:endParaRPr lang="en-US" altLang="zh-CN" dirty="0"/>
          </a:p>
          <a:p>
            <a:r>
              <a:rPr lang="zh-CN" altLang="en-US" dirty="0"/>
              <a:t>电科</a:t>
            </a:r>
            <a:r>
              <a:rPr lang="en-US" altLang="zh-CN" dirty="0"/>
              <a:t>1701</a:t>
            </a:r>
            <a:endParaRPr lang="zh-CN" altLang="en-US" dirty="0"/>
          </a:p>
        </p:txBody>
      </p:sp>
    </p:spTree>
    <p:extLst>
      <p:ext uri="{BB962C8B-B14F-4D97-AF65-F5344CB8AC3E}">
        <p14:creationId xmlns:p14="http://schemas.microsoft.com/office/powerpoint/2010/main" val="2114170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37ABB44-B3DE-4FF9-8FA1-5422BD6B12FF}"/>
              </a:ext>
            </a:extLst>
          </p:cNvPr>
          <p:cNvSpPr>
            <a:spLocks noGrp="1"/>
          </p:cNvSpPr>
          <p:nvPr>
            <p:ph idx="1"/>
          </p:nvPr>
        </p:nvSpPr>
        <p:spPr>
          <a:xfrm>
            <a:off x="1141412" y="451263"/>
            <a:ext cx="6043159" cy="2977737"/>
          </a:xfrm>
        </p:spPr>
        <p:txBody>
          <a:bodyPr>
            <a:normAutofit fontScale="92500" lnSpcReduction="20000"/>
          </a:bodyPr>
          <a:lstStyle/>
          <a:p>
            <a:r>
              <a:rPr lang="zh-CN" altLang="en-US" dirty="0">
                <a:solidFill>
                  <a:srgbClr val="FF0000"/>
                </a:solidFill>
              </a:rPr>
              <a:t>微电子技术一般是指以集成电路技术为代表，制造和使用微小型电子元器件和电路</a:t>
            </a:r>
            <a:r>
              <a:rPr lang="zh-CN" altLang="en-US" dirty="0"/>
              <a:t>，实现电子系统功能新型技术学科，主要涉及研究集成电路的设计、制造、封装相关的技术与工艺。由于实现信息化的网络、计算机和各种电子设备的基础是集成电路，因此微电子技术是电子信息技术的核心技术和战略性技术，是信息社会的基石。</a:t>
            </a:r>
          </a:p>
          <a:p>
            <a:endParaRPr lang="zh-CN" altLang="en-US" dirty="0"/>
          </a:p>
          <a:p>
            <a:endParaRPr lang="zh-CN" altLang="en-US" dirty="0"/>
          </a:p>
        </p:txBody>
      </p:sp>
      <p:sp>
        <p:nvSpPr>
          <p:cNvPr id="5" name="文本框 4">
            <a:extLst>
              <a:ext uri="{FF2B5EF4-FFF2-40B4-BE49-F238E27FC236}">
                <a16:creationId xmlns:a16="http://schemas.microsoft.com/office/drawing/2014/main" id="{D78E07F5-66F0-41C2-B3C7-5D41E5BB45B3}"/>
              </a:ext>
            </a:extLst>
          </p:cNvPr>
          <p:cNvSpPr txBox="1"/>
          <p:nvPr/>
        </p:nvSpPr>
        <p:spPr>
          <a:xfrm>
            <a:off x="1496291" y="5791201"/>
            <a:ext cx="646331" cy="369332"/>
          </a:xfrm>
          <a:prstGeom prst="rect">
            <a:avLst/>
          </a:prstGeom>
          <a:noFill/>
        </p:spPr>
        <p:txBody>
          <a:bodyPr wrap="none" rtlCol="0">
            <a:spAutoFit/>
          </a:bodyPr>
          <a:lstStyle/>
          <a:p>
            <a:r>
              <a:rPr lang="zh-CN" altLang="en-US" dirty="0">
                <a:hlinkClick r:id="rId2" action="ppaction://hlinksldjump"/>
              </a:rPr>
              <a:t>返回</a:t>
            </a:r>
            <a:endParaRPr lang="zh-CN" altLang="en-US" dirty="0"/>
          </a:p>
        </p:txBody>
      </p:sp>
      <p:pic>
        <p:nvPicPr>
          <p:cNvPr id="2" name="图片 1">
            <a:extLst>
              <a:ext uri="{FF2B5EF4-FFF2-40B4-BE49-F238E27FC236}">
                <a16:creationId xmlns:a16="http://schemas.microsoft.com/office/drawing/2014/main" id="{E81F6E6E-2465-42B9-96D6-D44B7E0092D0}"/>
              </a:ext>
            </a:extLst>
          </p:cNvPr>
          <p:cNvPicPr>
            <a:picLocks noChangeAspect="1"/>
          </p:cNvPicPr>
          <p:nvPr/>
        </p:nvPicPr>
        <p:blipFill>
          <a:blip r:embed="rId3"/>
          <a:stretch>
            <a:fillRect/>
          </a:stretch>
        </p:blipFill>
        <p:spPr>
          <a:xfrm>
            <a:off x="6153551" y="3283857"/>
            <a:ext cx="4950381" cy="2822693"/>
          </a:xfrm>
          <a:prstGeom prst="rect">
            <a:avLst/>
          </a:prstGeom>
        </p:spPr>
      </p:pic>
      <p:sp>
        <p:nvSpPr>
          <p:cNvPr id="4" name="文本框 3">
            <a:extLst>
              <a:ext uri="{FF2B5EF4-FFF2-40B4-BE49-F238E27FC236}">
                <a16:creationId xmlns:a16="http://schemas.microsoft.com/office/drawing/2014/main" id="{A128D3BF-CE10-4B3A-8042-05668B042506}"/>
              </a:ext>
            </a:extLst>
          </p:cNvPr>
          <p:cNvSpPr txBox="1"/>
          <p:nvPr/>
        </p:nvSpPr>
        <p:spPr>
          <a:xfrm>
            <a:off x="1378857" y="606307"/>
            <a:ext cx="6357831" cy="1477328"/>
          </a:xfrm>
          <a:prstGeom prst="rect">
            <a:avLst/>
          </a:prstGeom>
          <a:noFill/>
        </p:spPr>
        <p:txBody>
          <a:bodyPr wrap="none" rtlCol="0">
            <a:spAutoFit/>
          </a:bodyPr>
          <a:lstStyle/>
          <a:p>
            <a:r>
              <a:rPr lang="zh-CN" altLang="en-US" dirty="0"/>
              <a:t>现代经济发展的数据表明，</a:t>
            </a:r>
            <a:r>
              <a:rPr lang="en-US" altLang="zh-CN" dirty="0"/>
              <a:t>GDP</a:t>
            </a:r>
            <a:r>
              <a:rPr lang="zh-CN" altLang="en-US" dirty="0"/>
              <a:t>每增长</a:t>
            </a:r>
            <a:r>
              <a:rPr lang="en-US" altLang="zh-CN" dirty="0"/>
              <a:t>100</a:t>
            </a:r>
            <a:r>
              <a:rPr lang="zh-CN" altLang="en-US" dirty="0"/>
              <a:t>元，需要</a:t>
            </a:r>
            <a:r>
              <a:rPr lang="en-US" altLang="zh-CN" dirty="0"/>
              <a:t>10</a:t>
            </a:r>
            <a:r>
              <a:rPr lang="zh-CN" altLang="en-US" dirty="0"/>
              <a:t>元左</a:t>
            </a:r>
            <a:endParaRPr lang="en-US" altLang="zh-CN" dirty="0"/>
          </a:p>
          <a:p>
            <a:r>
              <a:rPr lang="zh-CN" altLang="en-US" dirty="0"/>
              <a:t>右电子工业产值和</a:t>
            </a:r>
            <a:r>
              <a:rPr lang="en-US" altLang="zh-CN" dirty="0"/>
              <a:t>1</a:t>
            </a:r>
            <a:r>
              <a:rPr lang="zh-CN" altLang="en-US" dirty="0"/>
              <a:t>～</a:t>
            </a:r>
            <a:r>
              <a:rPr lang="en-US" altLang="zh-CN" dirty="0"/>
              <a:t>3</a:t>
            </a:r>
            <a:r>
              <a:rPr lang="zh-CN" altLang="en-US" dirty="0"/>
              <a:t>元集成电路产值的支持。据美国半导</a:t>
            </a:r>
            <a:endParaRPr lang="en-US" altLang="zh-CN" dirty="0"/>
          </a:p>
          <a:p>
            <a:r>
              <a:rPr lang="zh-CN" altLang="en-US" dirty="0"/>
              <a:t>体协会</a:t>
            </a:r>
            <a:r>
              <a:rPr lang="en-US" altLang="zh-CN" dirty="0"/>
              <a:t>(SIA)</a:t>
            </a:r>
            <a:r>
              <a:rPr lang="zh-CN" altLang="en-US" dirty="0"/>
              <a:t>预测，到</a:t>
            </a:r>
            <a:r>
              <a:rPr lang="en-US" altLang="zh-CN" dirty="0"/>
              <a:t>2012</a:t>
            </a:r>
            <a:r>
              <a:rPr lang="zh-CN" altLang="en-US" dirty="0"/>
              <a:t>年，集成电路全行业销售额将达到</a:t>
            </a:r>
            <a:endParaRPr lang="en-US" altLang="zh-CN" dirty="0"/>
          </a:p>
          <a:p>
            <a:r>
              <a:rPr lang="en-US" altLang="zh-CN" dirty="0"/>
              <a:t>1</a:t>
            </a:r>
            <a:r>
              <a:rPr lang="zh-CN" altLang="en-US" dirty="0"/>
              <a:t>万亿美元，它将支持</a:t>
            </a:r>
            <a:r>
              <a:rPr lang="en-US" altLang="zh-CN" dirty="0"/>
              <a:t>6</a:t>
            </a:r>
            <a:r>
              <a:rPr lang="zh-CN" altLang="en-US" dirty="0"/>
              <a:t>万亿到</a:t>
            </a:r>
            <a:r>
              <a:rPr lang="en-US" altLang="zh-CN" dirty="0"/>
              <a:t>8</a:t>
            </a:r>
            <a:r>
              <a:rPr lang="zh-CN" altLang="en-US" dirty="0"/>
              <a:t>万亿美元的电子装备、</a:t>
            </a:r>
            <a:r>
              <a:rPr lang="en-US" altLang="zh-CN" dirty="0"/>
              <a:t>30</a:t>
            </a:r>
            <a:r>
              <a:rPr lang="zh-CN" altLang="en-US" dirty="0"/>
              <a:t>万亿</a:t>
            </a:r>
            <a:endParaRPr lang="en-US" altLang="zh-CN" dirty="0"/>
          </a:p>
          <a:p>
            <a:r>
              <a:rPr lang="zh-CN" altLang="en-US" dirty="0"/>
              <a:t>美元的电子信息服务业和约</a:t>
            </a:r>
            <a:r>
              <a:rPr lang="en-US" altLang="zh-CN" dirty="0"/>
              <a:t>50</a:t>
            </a:r>
            <a:r>
              <a:rPr lang="zh-CN" altLang="en-US" dirty="0"/>
              <a:t>万亿美元</a:t>
            </a:r>
            <a:r>
              <a:rPr lang="en-US" altLang="zh-CN" dirty="0"/>
              <a:t>GDP</a:t>
            </a:r>
            <a:r>
              <a:rPr lang="zh-CN" altLang="en-US" dirty="0"/>
              <a:t>。</a:t>
            </a:r>
          </a:p>
        </p:txBody>
      </p:sp>
    </p:spTree>
    <p:extLst>
      <p:ext uri="{BB962C8B-B14F-4D97-AF65-F5344CB8AC3E}">
        <p14:creationId xmlns:p14="http://schemas.microsoft.com/office/powerpoint/2010/main" val="31694115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3">
                                            <p:txEl>
                                              <p:pRg st="0" end="0"/>
                                            </p:txEl>
                                          </p:spTgt>
                                        </p:tgtEl>
                                      </p:cBhvr>
                                    </p:animEffect>
                                    <p:anim calcmode="lin" valueType="num">
                                      <p:cBhvr>
                                        <p:cTn id="7" dur="1000"/>
                                        <p:tgtEl>
                                          <p:spTgt spid="3">
                                            <p:txEl>
                                              <p:pRg st="0" end="0"/>
                                            </p:txEl>
                                          </p:spTgt>
                                        </p:tgtEl>
                                        <p:attrNameLst>
                                          <p:attrName>ppt_x</p:attrName>
                                        </p:attrNameLst>
                                      </p:cBhvr>
                                      <p:tavLst>
                                        <p:tav tm="0">
                                          <p:val>
                                            <p:strVal val="ppt_x"/>
                                          </p:val>
                                        </p:tav>
                                        <p:tav tm="100000">
                                          <p:val>
                                            <p:strVal val="ppt_x"/>
                                          </p:val>
                                        </p:tav>
                                      </p:tavLst>
                                    </p:anim>
                                    <p:anim calcmode="lin" valueType="num">
                                      <p:cBhvr>
                                        <p:cTn id="8" dur="1000"/>
                                        <p:tgtEl>
                                          <p:spTgt spid="3">
                                            <p:txEl>
                                              <p:pRg st="0" end="0"/>
                                            </p:txEl>
                                          </p:spTgt>
                                        </p:tgtEl>
                                        <p:attrNameLst>
                                          <p:attrName>ppt_y</p:attrName>
                                        </p:attrNameLst>
                                      </p:cBhvr>
                                      <p:tavLst>
                                        <p:tav tm="0">
                                          <p:val>
                                            <p:strVal val="ppt_y"/>
                                          </p:val>
                                        </p:tav>
                                        <p:tav tm="100000">
                                          <p:val>
                                            <p:strVal val="ppt_y+.1"/>
                                          </p:val>
                                        </p:tav>
                                      </p:tavLst>
                                    </p:anim>
                                    <p:set>
                                      <p:cBhvr>
                                        <p:cTn id="9" dur="1" fill="hold">
                                          <p:stCondLst>
                                            <p:cond delay="999"/>
                                          </p:stCondLst>
                                        </p:cTn>
                                        <p:tgtEl>
                                          <p:spTgt spid="3">
                                            <p:txEl>
                                              <p:pRg st="0" end="0"/>
                                            </p:txEl>
                                          </p:spTgt>
                                        </p:tgtEl>
                                        <p:attrNameLst>
                                          <p:attrName>style.visibility</p:attrName>
                                        </p:attrNameLst>
                                      </p:cBhvr>
                                      <p:to>
                                        <p:strVal val="hidden"/>
                                      </p:to>
                                    </p:se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A62BEE88-73F1-42AB-8066-FFC1EAAD7996}"/>
              </a:ext>
            </a:extLst>
          </p:cNvPr>
          <p:cNvSpPr>
            <a:spLocks noGrp="1"/>
          </p:cNvSpPr>
          <p:nvPr>
            <p:ph idx="1"/>
          </p:nvPr>
        </p:nvSpPr>
        <p:spPr>
          <a:xfrm>
            <a:off x="1141412" y="706581"/>
            <a:ext cx="5513388" cy="3205019"/>
          </a:xfrm>
        </p:spPr>
        <p:txBody>
          <a:bodyPr>
            <a:normAutofit fontScale="47500" lnSpcReduction="20000"/>
          </a:bodyPr>
          <a:lstStyle/>
          <a:p>
            <a:r>
              <a:rPr lang="zh-CN" altLang="en-US" dirty="0">
                <a:solidFill>
                  <a:srgbClr val="FF0000"/>
                </a:solidFill>
              </a:rPr>
              <a:t>光电子技术涉及以下内容：作为光子产生、控制的激光技术</a:t>
            </a:r>
            <a:r>
              <a:rPr lang="zh-CN" altLang="en-US" dirty="0"/>
              <a:t>及其相关应用技术；作为光子传输的波导技术；作为光子探测和分析的光子检测技术；光计算和信息处理技术；作为光子存储信息的光存储技术；光子显示技术；利用光子加工与物质相互作用的光子加工与光子生物技术。由以上技术形成的光电子行业的五大类产业格局：光电子材料与元件产业、光信息（资讯）产业、传统光学（光学器材）产业、光通信产业、激光器与激光应用（能量、医疗）产业。</a:t>
            </a:r>
          </a:p>
          <a:p>
            <a:endParaRPr lang="zh-CN" altLang="en-US" dirty="0"/>
          </a:p>
          <a:p>
            <a:endParaRPr lang="zh-CN" altLang="en-US" dirty="0"/>
          </a:p>
          <a:p>
            <a:r>
              <a:rPr lang="zh-CN" altLang="en-US" dirty="0"/>
              <a:t>光电子产业是</a:t>
            </a:r>
            <a:r>
              <a:rPr lang="en-US" altLang="zh-CN" dirty="0"/>
              <a:t>21</a:t>
            </a:r>
            <a:r>
              <a:rPr lang="zh-CN" altLang="en-US" dirty="0"/>
              <a:t>世纪的支柱产业之一。国家发展委员会从</a:t>
            </a:r>
            <a:r>
              <a:rPr lang="en-US" altLang="zh-CN" dirty="0"/>
              <a:t>2002</a:t>
            </a:r>
            <a:r>
              <a:rPr lang="zh-CN" altLang="en-US" dirty="0"/>
              <a:t>年开始组织实施光电子产业化专项，拟分</a:t>
            </a:r>
            <a:r>
              <a:rPr lang="en-US" altLang="zh-CN" dirty="0"/>
              <a:t>3</a:t>
            </a:r>
            <a:r>
              <a:rPr lang="zh-CN" altLang="en-US" dirty="0"/>
              <a:t>年实施。光电子专项产业化目标是：①根据中国在光电子研究开发方面所具有的技术优势和资源特点，重点支持一批技术水平高、市场前景好的光电子产品，实现产业技术升级，并尽量形成规模生产。②“十五”期间初步形成具有知识产权和产业优势的光电子产业体系。通过对中国已有技术和资源优势并在国际市场有竞争力的光电子产品的重点支持，力争在“十五”期间使国内光电子产业能够满足国内各行业的需要，并进入国际市场。③通过技术创新和项目建设的带动，扶持光电子产业基地的形成。</a:t>
            </a:r>
          </a:p>
        </p:txBody>
      </p:sp>
      <p:sp>
        <p:nvSpPr>
          <p:cNvPr id="4" name="文本框 3">
            <a:extLst>
              <a:ext uri="{FF2B5EF4-FFF2-40B4-BE49-F238E27FC236}">
                <a16:creationId xmlns:a16="http://schemas.microsoft.com/office/drawing/2014/main" id="{C50D3E8E-40BE-40AE-966F-A3D165F01BD7}"/>
              </a:ext>
            </a:extLst>
          </p:cNvPr>
          <p:cNvSpPr txBox="1"/>
          <p:nvPr/>
        </p:nvSpPr>
        <p:spPr>
          <a:xfrm>
            <a:off x="1632857" y="5878286"/>
            <a:ext cx="646331" cy="369332"/>
          </a:xfrm>
          <a:prstGeom prst="rect">
            <a:avLst/>
          </a:prstGeom>
          <a:noFill/>
        </p:spPr>
        <p:txBody>
          <a:bodyPr wrap="none" rtlCol="0">
            <a:spAutoFit/>
          </a:bodyPr>
          <a:lstStyle/>
          <a:p>
            <a:r>
              <a:rPr lang="zh-CN" altLang="en-US" dirty="0">
                <a:hlinkClick r:id="rId2" action="ppaction://hlinksldjump"/>
              </a:rPr>
              <a:t>返回</a:t>
            </a:r>
            <a:endParaRPr lang="zh-CN" altLang="en-US" dirty="0"/>
          </a:p>
        </p:txBody>
      </p:sp>
      <p:pic>
        <p:nvPicPr>
          <p:cNvPr id="2" name="图片 1">
            <a:extLst>
              <a:ext uri="{FF2B5EF4-FFF2-40B4-BE49-F238E27FC236}">
                <a16:creationId xmlns:a16="http://schemas.microsoft.com/office/drawing/2014/main" id="{64F0AF01-EC55-404A-9D48-D36BE40B8C7B}"/>
              </a:ext>
            </a:extLst>
          </p:cNvPr>
          <p:cNvPicPr>
            <a:picLocks noChangeAspect="1"/>
          </p:cNvPicPr>
          <p:nvPr/>
        </p:nvPicPr>
        <p:blipFill>
          <a:blip r:embed="rId3"/>
          <a:stretch>
            <a:fillRect/>
          </a:stretch>
        </p:blipFill>
        <p:spPr>
          <a:xfrm>
            <a:off x="6654800" y="3231797"/>
            <a:ext cx="4264673" cy="2831155"/>
          </a:xfrm>
          <a:prstGeom prst="rect">
            <a:avLst/>
          </a:prstGeom>
        </p:spPr>
      </p:pic>
    </p:spTree>
    <p:extLst>
      <p:ext uri="{BB962C8B-B14F-4D97-AF65-F5344CB8AC3E}">
        <p14:creationId xmlns:p14="http://schemas.microsoft.com/office/powerpoint/2010/main" val="303852328"/>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7360AD-D09E-4A69-BC0C-61A852EC1D57}"/>
              </a:ext>
            </a:extLst>
          </p:cNvPr>
          <p:cNvSpPr>
            <a:spLocks noGrp="1"/>
          </p:cNvSpPr>
          <p:nvPr>
            <p:ph type="title"/>
          </p:nvPr>
        </p:nvSpPr>
        <p:spPr>
          <a:xfrm>
            <a:off x="1143001" y="1190065"/>
            <a:ext cx="9905998" cy="1530478"/>
          </a:xfrm>
        </p:spPr>
        <p:txBody>
          <a:bodyPr>
            <a:normAutofit fontScale="90000"/>
          </a:bodyPr>
          <a:lstStyle/>
          <a:p>
            <a:r>
              <a:rPr lang="zh-CN" altLang="zh-CN" dirty="0"/>
              <a:t>首先明确一下“电子科学与技术”这个专业的含义。这是一个一级学科，它包括的二级学科：物理电子学、电路与系统、微电子学与固体电子学、电磁场与微波技术。</a:t>
            </a:r>
            <a:br>
              <a:rPr lang="zh-CN" altLang="zh-CN" dirty="0"/>
            </a:br>
            <a:endParaRPr lang="zh-CN" altLang="en-US" dirty="0"/>
          </a:p>
        </p:txBody>
      </p:sp>
      <p:sp>
        <p:nvSpPr>
          <p:cNvPr id="6" name="文本框 5">
            <a:extLst>
              <a:ext uri="{FF2B5EF4-FFF2-40B4-BE49-F238E27FC236}">
                <a16:creationId xmlns:a16="http://schemas.microsoft.com/office/drawing/2014/main" id="{752D679C-BCB9-478D-94C7-0AA440018645}"/>
              </a:ext>
            </a:extLst>
          </p:cNvPr>
          <p:cNvSpPr txBox="1"/>
          <p:nvPr/>
        </p:nvSpPr>
        <p:spPr>
          <a:xfrm>
            <a:off x="1143001" y="4362539"/>
            <a:ext cx="2262158" cy="369332"/>
          </a:xfrm>
          <a:prstGeom prst="rect">
            <a:avLst/>
          </a:prstGeom>
          <a:noFill/>
        </p:spPr>
        <p:txBody>
          <a:bodyPr wrap="none" rtlCol="0">
            <a:spAutoFit/>
          </a:bodyPr>
          <a:lstStyle/>
          <a:p>
            <a:r>
              <a:rPr lang="zh-CN" altLang="en-US" dirty="0">
                <a:hlinkClick r:id="rId2" action="ppaction://hlinksldjump"/>
              </a:rPr>
              <a:t>微电子技术相关行业</a:t>
            </a:r>
            <a:endParaRPr lang="zh-CN" altLang="en-US" dirty="0"/>
          </a:p>
        </p:txBody>
      </p:sp>
      <p:sp>
        <p:nvSpPr>
          <p:cNvPr id="7" name="文本框 6">
            <a:extLst>
              <a:ext uri="{FF2B5EF4-FFF2-40B4-BE49-F238E27FC236}">
                <a16:creationId xmlns:a16="http://schemas.microsoft.com/office/drawing/2014/main" id="{1FD272D0-63FA-4A0B-90FB-1BEC748C6264}"/>
              </a:ext>
            </a:extLst>
          </p:cNvPr>
          <p:cNvSpPr txBox="1"/>
          <p:nvPr/>
        </p:nvSpPr>
        <p:spPr>
          <a:xfrm>
            <a:off x="1143001" y="5145741"/>
            <a:ext cx="2262158" cy="369332"/>
          </a:xfrm>
          <a:prstGeom prst="rect">
            <a:avLst/>
          </a:prstGeom>
          <a:noFill/>
        </p:spPr>
        <p:txBody>
          <a:bodyPr wrap="none" rtlCol="0">
            <a:spAutoFit/>
          </a:bodyPr>
          <a:lstStyle/>
          <a:p>
            <a:r>
              <a:rPr lang="zh-CN" altLang="en-US" dirty="0">
                <a:hlinkClick r:id="rId3" action="ppaction://hlinksldjump"/>
              </a:rPr>
              <a:t>光电子技术相关行业</a:t>
            </a:r>
            <a:endParaRPr lang="zh-CN" altLang="en-US" dirty="0"/>
          </a:p>
        </p:txBody>
      </p:sp>
      <p:sp>
        <p:nvSpPr>
          <p:cNvPr id="8" name="文本框 7">
            <a:hlinkClick r:id="rId4" action="ppaction://hlinksldjump"/>
            <a:extLst>
              <a:ext uri="{FF2B5EF4-FFF2-40B4-BE49-F238E27FC236}">
                <a16:creationId xmlns:a16="http://schemas.microsoft.com/office/drawing/2014/main" id="{2559F3CA-97FD-49F3-B7E5-2F6F9983FDAB}"/>
              </a:ext>
            </a:extLst>
          </p:cNvPr>
          <p:cNvSpPr txBox="1"/>
          <p:nvPr/>
        </p:nvSpPr>
        <p:spPr>
          <a:xfrm>
            <a:off x="1143001" y="3429000"/>
            <a:ext cx="1107996" cy="369332"/>
          </a:xfrm>
          <a:prstGeom prst="rect">
            <a:avLst/>
          </a:prstGeom>
          <a:noFill/>
        </p:spPr>
        <p:txBody>
          <a:bodyPr wrap="none" rtlCol="0">
            <a:spAutoFit/>
          </a:bodyPr>
          <a:lstStyle/>
          <a:p>
            <a:r>
              <a:rPr lang="zh-CN" altLang="en-US" dirty="0">
                <a:hlinkClick r:id="rId4" action="ppaction://hlinksldjump"/>
              </a:rPr>
              <a:t>发展历史</a:t>
            </a:r>
            <a:endParaRPr lang="zh-CN" altLang="en-US" dirty="0"/>
          </a:p>
        </p:txBody>
      </p:sp>
    </p:spTree>
    <p:extLst>
      <p:ext uri="{BB962C8B-B14F-4D97-AF65-F5344CB8AC3E}">
        <p14:creationId xmlns:p14="http://schemas.microsoft.com/office/powerpoint/2010/main" val="349924719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E6C6CE-EF3D-44C2-92D1-0D616548DE92}"/>
              </a:ext>
            </a:extLst>
          </p:cNvPr>
          <p:cNvSpPr>
            <a:spLocks noGrp="1"/>
          </p:cNvSpPr>
          <p:nvPr>
            <p:ph type="title"/>
          </p:nvPr>
        </p:nvSpPr>
        <p:spPr/>
        <p:txBody>
          <a:bodyPr/>
          <a:lstStyle/>
          <a:p>
            <a:pPr algn="ctr"/>
            <a:r>
              <a:rPr lang="zh-CN" altLang="en-US" dirty="0"/>
              <a:t>电子是个啥，好吃吗？</a:t>
            </a:r>
          </a:p>
        </p:txBody>
      </p:sp>
      <p:pic>
        <p:nvPicPr>
          <p:cNvPr id="4" name="图片 3">
            <a:extLst>
              <a:ext uri="{FF2B5EF4-FFF2-40B4-BE49-F238E27FC236}">
                <a16:creationId xmlns:a16="http://schemas.microsoft.com/office/drawing/2014/main" id="{960DEF07-A629-457B-B717-CFC2DFAE9FDE}"/>
              </a:ext>
            </a:extLst>
          </p:cNvPr>
          <p:cNvPicPr>
            <a:picLocks noChangeAspect="1"/>
          </p:cNvPicPr>
          <p:nvPr/>
        </p:nvPicPr>
        <p:blipFill>
          <a:blip r:embed="rId2"/>
          <a:stretch>
            <a:fillRect/>
          </a:stretch>
        </p:blipFill>
        <p:spPr>
          <a:xfrm>
            <a:off x="1141413" y="2940645"/>
            <a:ext cx="2975106" cy="3164098"/>
          </a:xfrm>
          <a:prstGeom prst="rect">
            <a:avLst/>
          </a:prstGeom>
        </p:spPr>
      </p:pic>
      <p:sp>
        <p:nvSpPr>
          <p:cNvPr id="5" name="文本框 4">
            <a:extLst>
              <a:ext uri="{FF2B5EF4-FFF2-40B4-BE49-F238E27FC236}">
                <a16:creationId xmlns:a16="http://schemas.microsoft.com/office/drawing/2014/main" id="{A07E0CD5-022B-4AFB-A64E-41A3351BB5D5}"/>
              </a:ext>
            </a:extLst>
          </p:cNvPr>
          <p:cNvSpPr txBox="1"/>
          <p:nvPr/>
        </p:nvSpPr>
        <p:spPr>
          <a:xfrm>
            <a:off x="4116519" y="2940645"/>
            <a:ext cx="7802136" cy="1477328"/>
          </a:xfrm>
          <a:prstGeom prst="rect">
            <a:avLst/>
          </a:prstGeom>
          <a:noFill/>
        </p:spPr>
        <p:txBody>
          <a:bodyPr wrap="none" rtlCol="0">
            <a:spAutoFit/>
          </a:bodyPr>
          <a:lstStyle/>
          <a:p>
            <a:r>
              <a:rPr lang="zh-CN" altLang="en-US" dirty="0"/>
              <a:t>电子实际是学啥的，其实真的是电子，就是那个在原子里飞来飞去的电子，</a:t>
            </a:r>
          </a:p>
          <a:p>
            <a:r>
              <a:rPr lang="zh-CN" altLang="en-US" dirty="0"/>
              <a:t>那个每个状态都需要你熟练掌握量子力学和热力学才能分析的电子。在这</a:t>
            </a:r>
          </a:p>
          <a:p>
            <a:r>
              <a:rPr lang="zh-CN" altLang="en-US" dirty="0"/>
              <a:t>个电子的基础上衍生除了固体物理（研究规则排布的电子）、半导体物理</a:t>
            </a:r>
          </a:p>
          <a:p>
            <a:r>
              <a:rPr lang="zh-CN" altLang="en-US" dirty="0"/>
              <a:t>（研究电子在半导体材料中的电学特性）、电介质物理（研究材料中电子</a:t>
            </a:r>
          </a:p>
          <a:p>
            <a:r>
              <a:rPr lang="zh-CN" altLang="en-US" dirty="0"/>
              <a:t>状态随电磁场的变化）等一系列高一层次的学问。</a:t>
            </a:r>
          </a:p>
        </p:txBody>
      </p:sp>
    </p:spTree>
    <p:extLst>
      <p:ext uri="{BB962C8B-B14F-4D97-AF65-F5344CB8AC3E}">
        <p14:creationId xmlns:p14="http://schemas.microsoft.com/office/powerpoint/2010/main" val="2859430404"/>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94F8CF5-FF7A-4237-952C-E12AB322C3B1}"/>
              </a:ext>
            </a:extLst>
          </p:cNvPr>
          <p:cNvSpPr>
            <a:spLocks noGrp="1"/>
          </p:cNvSpPr>
          <p:nvPr>
            <p:ph idx="1"/>
          </p:nvPr>
        </p:nvSpPr>
        <p:spPr>
          <a:xfrm>
            <a:off x="1143000" y="1180707"/>
            <a:ext cx="9905999" cy="4359131"/>
          </a:xfrm>
        </p:spPr>
        <p:txBody>
          <a:bodyPr>
            <a:normAutofit/>
          </a:bodyPr>
          <a:lstStyle/>
          <a:p>
            <a:r>
              <a:rPr lang="zh-CN" altLang="en-US" dirty="0"/>
              <a:t>对于电科这几个专业，有着很高的物理要求，这必然意味着很高的数学要求</a:t>
            </a:r>
            <a:endParaRPr lang="en-US" altLang="zh-CN" dirty="0"/>
          </a:p>
          <a:p>
            <a:r>
              <a:rPr lang="zh-CN" altLang="en-US" dirty="0"/>
              <a:t>像高等数学，大学物理、四大力学（经典力学，热力学，量子力学，电动力学）、固体物理、半导体物理与器件，光子物理基础等基础学科（此处基础学科包括但不仅限于本科阶段）。</a:t>
            </a:r>
            <a:endParaRPr lang="en-US" altLang="zh-CN" dirty="0"/>
          </a:p>
          <a:p>
            <a:endParaRPr lang="en-US" altLang="zh-CN" dirty="0"/>
          </a:p>
          <a:p>
            <a:r>
              <a:rPr lang="zh-CN" altLang="en-US" dirty="0"/>
              <a:t>所以呢，我们总说电科的学的物理只比物理系的少，学的数学只比数学系的少，也就是所谓数学脚踢物理系，物理拳打数学系。</a:t>
            </a:r>
            <a:endParaRPr lang="en-US" altLang="zh-CN" dirty="0"/>
          </a:p>
          <a:p>
            <a:endParaRPr lang="en-US" altLang="zh-CN" dirty="0"/>
          </a:p>
          <a:p>
            <a:endParaRPr lang="zh-CN" altLang="en-US" dirty="0"/>
          </a:p>
        </p:txBody>
      </p:sp>
    </p:spTree>
    <p:extLst>
      <p:ext uri="{BB962C8B-B14F-4D97-AF65-F5344CB8AC3E}">
        <p14:creationId xmlns:p14="http://schemas.microsoft.com/office/powerpoint/2010/main" val="390680629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1132AD-697A-4F98-A028-90A3B94F77ED}"/>
              </a:ext>
            </a:extLst>
          </p:cNvPr>
          <p:cNvSpPr>
            <a:spLocks noGrp="1"/>
          </p:cNvSpPr>
          <p:nvPr>
            <p:ph type="title"/>
          </p:nvPr>
        </p:nvSpPr>
        <p:spPr/>
        <p:txBody>
          <a:bodyPr/>
          <a:lstStyle/>
          <a:p>
            <a:r>
              <a:rPr lang="zh-CN" altLang="en-US" dirty="0"/>
              <a:t>但是，这些，你们不是都学。</a:t>
            </a:r>
            <a:br>
              <a:rPr lang="en-US" altLang="zh-CN" dirty="0"/>
            </a:br>
            <a:endParaRPr lang="zh-CN" altLang="en-US" dirty="0"/>
          </a:p>
        </p:txBody>
      </p:sp>
      <p:sp>
        <p:nvSpPr>
          <p:cNvPr id="4" name="文本框 3">
            <a:extLst>
              <a:ext uri="{FF2B5EF4-FFF2-40B4-BE49-F238E27FC236}">
                <a16:creationId xmlns:a16="http://schemas.microsoft.com/office/drawing/2014/main" id="{86EDB3E8-1A9B-48C9-A428-559974E1B146}"/>
              </a:ext>
            </a:extLst>
          </p:cNvPr>
          <p:cNvSpPr txBox="1"/>
          <p:nvPr/>
        </p:nvSpPr>
        <p:spPr>
          <a:xfrm>
            <a:off x="3901043" y="2226623"/>
            <a:ext cx="2723823" cy="369332"/>
          </a:xfrm>
          <a:prstGeom prst="rect">
            <a:avLst/>
          </a:prstGeom>
          <a:noFill/>
        </p:spPr>
        <p:txBody>
          <a:bodyPr wrap="none" rtlCol="0">
            <a:spAutoFit/>
          </a:bodyPr>
          <a:lstStyle/>
          <a:p>
            <a:r>
              <a:rPr lang="zh-CN" altLang="en-US" dirty="0"/>
              <a:t>所以这大概算是个好消息</a:t>
            </a:r>
          </a:p>
        </p:txBody>
      </p:sp>
      <p:sp>
        <p:nvSpPr>
          <p:cNvPr id="6" name="文本框 5">
            <a:extLst>
              <a:ext uri="{FF2B5EF4-FFF2-40B4-BE49-F238E27FC236}">
                <a16:creationId xmlns:a16="http://schemas.microsoft.com/office/drawing/2014/main" id="{F00F3329-1CDE-4481-9621-BBF5B32CF7C5}"/>
              </a:ext>
            </a:extLst>
          </p:cNvPr>
          <p:cNvSpPr txBox="1"/>
          <p:nvPr/>
        </p:nvSpPr>
        <p:spPr>
          <a:xfrm>
            <a:off x="7555674" y="1949624"/>
            <a:ext cx="1374569" cy="923330"/>
          </a:xfrm>
          <a:prstGeom prst="rect">
            <a:avLst/>
          </a:prstGeom>
          <a:noFill/>
        </p:spPr>
        <p:txBody>
          <a:bodyPr wrap="square" rtlCol="0">
            <a:spAutoFit/>
          </a:bodyPr>
          <a:lstStyle/>
          <a:p>
            <a:r>
              <a:rPr lang="zh-CN" altLang="en-US" sz="5400" dirty="0"/>
              <a:t>吗？</a:t>
            </a:r>
          </a:p>
        </p:txBody>
      </p:sp>
      <p:sp>
        <p:nvSpPr>
          <p:cNvPr id="7" name="文本框 6">
            <a:extLst>
              <a:ext uri="{FF2B5EF4-FFF2-40B4-BE49-F238E27FC236}">
                <a16:creationId xmlns:a16="http://schemas.microsoft.com/office/drawing/2014/main" id="{96640F93-8EF4-465D-8FB1-702272AF3512}"/>
              </a:ext>
            </a:extLst>
          </p:cNvPr>
          <p:cNvSpPr txBox="1"/>
          <p:nvPr/>
        </p:nvSpPr>
        <p:spPr>
          <a:xfrm>
            <a:off x="1989117" y="4684816"/>
            <a:ext cx="6474849" cy="646331"/>
          </a:xfrm>
          <a:prstGeom prst="rect">
            <a:avLst/>
          </a:prstGeom>
          <a:noFill/>
        </p:spPr>
        <p:txBody>
          <a:bodyPr wrap="none" rtlCol="0">
            <a:spAutoFit/>
          </a:bodyPr>
          <a:lstStyle/>
          <a:p>
            <a:r>
              <a:rPr lang="zh-CN" altLang="en-US" dirty="0"/>
              <a:t>专业培养计划，以</a:t>
            </a:r>
            <a:r>
              <a:rPr lang="zh-CN" altLang="en-US" dirty="0">
                <a:hlinkClick r:id="rId2" action="ppaction://hlinkfile"/>
              </a:rPr>
              <a:t>东南大学</a:t>
            </a:r>
            <a:r>
              <a:rPr lang="en-US" altLang="zh-CN" dirty="0"/>
              <a:t>2017</a:t>
            </a:r>
            <a:r>
              <a:rPr lang="zh-CN" altLang="en-US" dirty="0"/>
              <a:t>级专业培养计划为例作为对比</a:t>
            </a:r>
            <a:endParaRPr lang="en-US" altLang="zh-CN" dirty="0"/>
          </a:p>
          <a:p>
            <a:r>
              <a:rPr lang="en-US" altLang="zh-CN" dirty="0"/>
              <a:t>			    </a:t>
            </a:r>
            <a:r>
              <a:rPr lang="zh-CN" altLang="en-US" dirty="0"/>
              <a:t>我们</a:t>
            </a:r>
            <a:r>
              <a:rPr lang="zh-CN" altLang="en-US" dirty="0">
                <a:hlinkClick r:id="rId3" action="ppaction://hlinkfile"/>
              </a:rPr>
              <a:t>学校</a:t>
            </a:r>
            <a:r>
              <a:rPr lang="en-US" altLang="zh-CN" dirty="0"/>
              <a:t>2017</a:t>
            </a:r>
            <a:r>
              <a:rPr lang="zh-CN" altLang="en-US" dirty="0"/>
              <a:t>级专业专业培养计划</a:t>
            </a:r>
          </a:p>
        </p:txBody>
      </p:sp>
    </p:spTree>
    <p:extLst>
      <p:ext uri="{BB962C8B-B14F-4D97-AF65-F5344CB8AC3E}">
        <p14:creationId xmlns:p14="http://schemas.microsoft.com/office/powerpoint/2010/main" val="376675521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1000"/>
                                        <p:tgtEl>
                                          <p:spTgt spid="4">
                                            <p:txEl>
                                              <p:pRg st="0" end="0"/>
                                            </p:txEl>
                                          </p:spTgt>
                                        </p:tgtEl>
                                      </p:cBhvr>
                                    </p:animEffect>
                                    <p:anim calcmode="lin" valueType="num">
                                      <p:cBhvr>
                                        <p:cTn id="1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7">
                                            <p:txEl>
                                              <p:pRg st="0" end="0"/>
                                            </p:txEl>
                                          </p:spTgt>
                                        </p:tgtEl>
                                        <p:attrNameLst>
                                          <p:attrName>style.visibility</p:attrName>
                                        </p:attrNameLst>
                                      </p:cBhvr>
                                      <p:to>
                                        <p:strVal val="visible"/>
                                      </p:to>
                                    </p:set>
                                    <p:animEffect transition="in" filter="wipe(down)">
                                      <p:cBhvr>
                                        <p:cTn id="24" dur="500"/>
                                        <p:tgtEl>
                                          <p:spTgt spid="7">
                                            <p:txEl>
                                              <p:pRg st="0" end="0"/>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animEffect transition="in" filter="wipe(down)">
                                      <p:cBhvr>
                                        <p:cTn id="27"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7508BA0-449A-4589-95B3-D385AC6F1A1E}"/>
              </a:ext>
            </a:extLst>
          </p:cNvPr>
          <p:cNvSpPr>
            <a:spLocks noGrp="1"/>
          </p:cNvSpPr>
          <p:nvPr>
            <p:ph idx="1"/>
          </p:nvPr>
        </p:nvSpPr>
        <p:spPr>
          <a:xfrm>
            <a:off x="1141412" y="710293"/>
            <a:ext cx="9905999" cy="5080908"/>
          </a:xfrm>
        </p:spPr>
        <p:txBody>
          <a:bodyPr/>
          <a:lstStyle/>
          <a:p>
            <a:r>
              <a:rPr lang="zh-CN" altLang="en-US" dirty="0"/>
              <a:t>干货推荐：</a:t>
            </a:r>
            <a:endParaRPr lang="en-US" altLang="zh-CN" dirty="0"/>
          </a:p>
          <a:p>
            <a:r>
              <a:rPr lang="zh-CN" altLang="en-US" dirty="0"/>
              <a:t>入门</a:t>
            </a:r>
            <a:r>
              <a:rPr lang="en-US" altLang="zh-CN" dirty="0"/>
              <a:t>《</a:t>
            </a:r>
            <a:r>
              <a:rPr lang="zh-CN" altLang="en-US" dirty="0"/>
              <a:t>微电子学概论</a:t>
            </a:r>
            <a:r>
              <a:rPr lang="en-US" altLang="zh-CN" dirty="0"/>
              <a:t>》</a:t>
            </a:r>
            <a:r>
              <a:rPr lang="zh-CN" altLang="en-US" dirty="0"/>
              <a:t>北京大学出版社</a:t>
            </a:r>
            <a:endParaRPr lang="en-US" altLang="zh-CN" dirty="0"/>
          </a:p>
        </p:txBody>
      </p:sp>
    </p:spTree>
    <p:extLst>
      <p:ext uri="{BB962C8B-B14F-4D97-AF65-F5344CB8AC3E}">
        <p14:creationId xmlns:p14="http://schemas.microsoft.com/office/powerpoint/2010/main" val="2299860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5551C10F-BEF2-4C68-B767-957BA32AA3FF}"/>
              </a:ext>
            </a:extLst>
          </p:cNvPr>
          <p:cNvSpPr>
            <a:spLocks noGrp="1"/>
          </p:cNvSpPr>
          <p:nvPr>
            <p:ph idx="1"/>
          </p:nvPr>
        </p:nvSpPr>
        <p:spPr>
          <a:xfrm>
            <a:off x="755464" y="693820"/>
            <a:ext cx="9905999" cy="3541714"/>
          </a:xfrm>
        </p:spPr>
        <p:txBody>
          <a:bodyPr>
            <a:normAutofit fontScale="92500" lnSpcReduction="10000"/>
          </a:bodyPr>
          <a:lstStyle/>
          <a:p>
            <a:r>
              <a:rPr lang="zh-CN" altLang="en-US" dirty="0"/>
              <a:t>题外话：考研还是就业</a:t>
            </a:r>
            <a:endParaRPr lang="en-US" altLang="zh-CN" dirty="0"/>
          </a:p>
          <a:p>
            <a:r>
              <a:rPr lang="zh-CN" altLang="en-US" dirty="0"/>
              <a:t>就业：你是想本科毕业找工作，做技术的话在半导体行业找有难度，多是和半导体生产制造相关；做销售的话本科就可以了，英语要好。</a:t>
            </a:r>
            <a:endParaRPr lang="en-US" altLang="zh-CN" dirty="0"/>
          </a:p>
          <a:p>
            <a:r>
              <a:rPr lang="zh-CN" altLang="en-US" dirty="0"/>
              <a:t>考研：半导体材料，芯片开发，量子信息，电路系统</a:t>
            </a:r>
            <a:endParaRPr lang="en-US" altLang="zh-CN" dirty="0"/>
          </a:p>
          <a:p>
            <a:r>
              <a:rPr lang="en-US" altLang="zh-CN" dirty="0"/>
              <a:t>2015</a:t>
            </a:r>
            <a:r>
              <a:rPr lang="zh-CN" altLang="en-US" dirty="0"/>
              <a:t>年</a:t>
            </a:r>
            <a:r>
              <a:rPr lang="en-US" altLang="zh-CN" dirty="0"/>
              <a:t>2</a:t>
            </a:r>
            <a:r>
              <a:rPr lang="zh-CN" altLang="en-US" dirty="0"/>
              <a:t>月</a:t>
            </a:r>
            <a:r>
              <a:rPr lang="en-US" altLang="zh-CN" dirty="0"/>
              <a:t>26</a:t>
            </a:r>
            <a:r>
              <a:rPr lang="zh-CN" altLang="en-US" dirty="0"/>
              <a:t>日，国际顶级科学期刊</a:t>
            </a:r>
            <a:r>
              <a:rPr lang="en-US" altLang="zh-CN" dirty="0"/>
              <a:t>《</a:t>
            </a:r>
            <a:r>
              <a:rPr lang="zh-CN" altLang="en-US" dirty="0"/>
              <a:t>自然</a:t>
            </a:r>
            <a:r>
              <a:rPr lang="en-US" altLang="zh-CN" dirty="0"/>
              <a:t>》(Nature)</a:t>
            </a:r>
            <a:r>
              <a:rPr lang="zh-CN" altLang="en-US" dirty="0"/>
              <a:t>以封面标题的形式发表了中国科学技术大学潘建伟、陆朝阳等人的文章</a:t>
            </a:r>
            <a:r>
              <a:rPr lang="en-US" altLang="zh-CN" dirty="0"/>
              <a:t>《</a:t>
            </a:r>
            <a:r>
              <a:rPr lang="zh-CN" altLang="en-US" dirty="0"/>
              <a:t>单个光子的多个自由度的量子隐形传态</a:t>
            </a:r>
            <a:r>
              <a:rPr lang="en-US" altLang="zh-CN" dirty="0"/>
              <a:t>》(Quantum teleportation of multiple degrees of freedom of a single photon)</a:t>
            </a:r>
            <a:endParaRPr lang="zh-CN" altLang="en-US" dirty="0"/>
          </a:p>
        </p:txBody>
      </p:sp>
    </p:spTree>
    <p:extLst>
      <p:ext uri="{BB962C8B-B14F-4D97-AF65-F5344CB8AC3E}">
        <p14:creationId xmlns:p14="http://schemas.microsoft.com/office/powerpoint/2010/main" val="3381604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30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7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FD740C5C-F4AD-44A2-9267-0DBEBFC72CE3}"/>
              </a:ext>
            </a:extLst>
          </p:cNvPr>
          <p:cNvPicPr>
            <a:picLocks noChangeAspect="1"/>
          </p:cNvPicPr>
          <p:nvPr/>
        </p:nvPicPr>
        <p:blipFill>
          <a:blip r:embed="rId2"/>
          <a:stretch>
            <a:fillRect/>
          </a:stretch>
        </p:blipFill>
        <p:spPr>
          <a:xfrm>
            <a:off x="3272770" y="785906"/>
            <a:ext cx="4762500" cy="4752975"/>
          </a:xfrm>
          <a:prstGeom prst="rect">
            <a:avLst/>
          </a:prstGeom>
        </p:spPr>
      </p:pic>
      <p:pic>
        <p:nvPicPr>
          <p:cNvPr id="5" name="图片 4">
            <a:extLst>
              <a:ext uri="{FF2B5EF4-FFF2-40B4-BE49-F238E27FC236}">
                <a16:creationId xmlns:a16="http://schemas.microsoft.com/office/drawing/2014/main" id="{38612B1E-71F9-459A-91CC-D958838A716E}"/>
              </a:ext>
            </a:extLst>
          </p:cNvPr>
          <p:cNvPicPr>
            <a:picLocks noChangeAspect="1"/>
          </p:cNvPicPr>
          <p:nvPr/>
        </p:nvPicPr>
        <p:blipFill>
          <a:blip r:embed="rId3"/>
          <a:stretch>
            <a:fillRect/>
          </a:stretch>
        </p:blipFill>
        <p:spPr>
          <a:xfrm>
            <a:off x="1362913" y="785906"/>
            <a:ext cx="8582212" cy="4827495"/>
          </a:xfrm>
          <a:prstGeom prst="rect">
            <a:avLst/>
          </a:prstGeom>
        </p:spPr>
      </p:pic>
      <p:pic>
        <p:nvPicPr>
          <p:cNvPr id="6" name="图片 5">
            <a:extLst>
              <a:ext uri="{FF2B5EF4-FFF2-40B4-BE49-F238E27FC236}">
                <a16:creationId xmlns:a16="http://schemas.microsoft.com/office/drawing/2014/main" id="{0F697050-DD6F-4CFE-A415-4B6F25A17897}"/>
              </a:ext>
            </a:extLst>
          </p:cNvPr>
          <p:cNvPicPr>
            <a:picLocks noChangeAspect="1"/>
          </p:cNvPicPr>
          <p:nvPr/>
        </p:nvPicPr>
        <p:blipFill>
          <a:blip r:embed="rId4"/>
          <a:stretch>
            <a:fillRect/>
          </a:stretch>
        </p:blipFill>
        <p:spPr>
          <a:xfrm>
            <a:off x="1324205" y="785906"/>
            <a:ext cx="8659627" cy="4976797"/>
          </a:xfrm>
          <a:prstGeom prst="rect">
            <a:avLst/>
          </a:prstGeom>
        </p:spPr>
      </p:pic>
      <p:pic>
        <p:nvPicPr>
          <p:cNvPr id="7" name="图片 6">
            <a:extLst>
              <a:ext uri="{FF2B5EF4-FFF2-40B4-BE49-F238E27FC236}">
                <a16:creationId xmlns:a16="http://schemas.microsoft.com/office/drawing/2014/main" id="{B5776C9E-EA15-49A0-8584-3EF93C99DD51}"/>
              </a:ext>
            </a:extLst>
          </p:cNvPr>
          <p:cNvPicPr>
            <a:picLocks noChangeAspect="1"/>
          </p:cNvPicPr>
          <p:nvPr/>
        </p:nvPicPr>
        <p:blipFill>
          <a:blip r:embed="rId5"/>
          <a:stretch>
            <a:fillRect/>
          </a:stretch>
        </p:blipFill>
        <p:spPr>
          <a:xfrm>
            <a:off x="1174901" y="785906"/>
            <a:ext cx="8958233" cy="4976796"/>
          </a:xfrm>
          <a:prstGeom prst="rect">
            <a:avLst/>
          </a:prstGeom>
        </p:spPr>
      </p:pic>
    </p:spTree>
    <p:extLst>
      <p:ext uri="{BB962C8B-B14F-4D97-AF65-F5344CB8AC3E}">
        <p14:creationId xmlns:p14="http://schemas.microsoft.com/office/powerpoint/2010/main" val="37077627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Vertical)">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AC3B4CB-94DF-4DB9-B449-8EE3D63906B2}"/>
              </a:ext>
            </a:extLst>
          </p:cNvPr>
          <p:cNvPicPr>
            <a:picLocks noChangeAspect="1"/>
          </p:cNvPicPr>
          <p:nvPr/>
        </p:nvPicPr>
        <p:blipFill>
          <a:blip r:embed="rId2"/>
          <a:stretch>
            <a:fillRect/>
          </a:stretch>
        </p:blipFill>
        <p:spPr>
          <a:xfrm>
            <a:off x="1032399" y="652759"/>
            <a:ext cx="9619251" cy="5269070"/>
          </a:xfrm>
          <a:prstGeom prst="rect">
            <a:avLst/>
          </a:prstGeom>
        </p:spPr>
      </p:pic>
      <p:pic>
        <p:nvPicPr>
          <p:cNvPr id="5" name="图片 4">
            <a:hlinkClick r:id="rId3" action="ppaction://hlinksldjump"/>
            <a:extLst>
              <a:ext uri="{FF2B5EF4-FFF2-40B4-BE49-F238E27FC236}">
                <a16:creationId xmlns:a16="http://schemas.microsoft.com/office/drawing/2014/main" id="{B92D8E36-B5E4-4F3D-88B3-FC806B63E5AD}"/>
              </a:ext>
            </a:extLst>
          </p:cNvPr>
          <p:cNvPicPr>
            <a:picLocks noChangeAspect="1"/>
          </p:cNvPicPr>
          <p:nvPr/>
        </p:nvPicPr>
        <p:blipFill>
          <a:blip r:embed="rId4"/>
          <a:stretch>
            <a:fillRect/>
          </a:stretch>
        </p:blipFill>
        <p:spPr>
          <a:xfrm>
            <a:off x="862193" y="5802713"/>
            <a:ext cx="749873" cy="499915"/>
          </a:xfrm>
          <a:prstGeom prst="rect">
            <a:avLst/>
          </a:prstGeom>
        </p:spPr>
      </p:pic>
    </p:spTree>
    <p:extLst>
      <p:ext uri="{BB962C8B-B14F-4D97-AF65-F5344CB8AC3E}">
        <p14:creationId xmlns:p14="http://schemas.microsoft.com/office/powerpoint/2010/main" val="38577700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电路">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TM04033919[[fn=电路]]</Template>
  <TotalTime>641</TotalTime>
  <Words>855</Words>
  <Application>Microsoft Office PowerPoint</Application>
  <PresentationFormat>宽屏</PresentationFormat>
  <Paragraphs>40</Paragraphs>
  <Slides>11</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11</vt:i4>
      </vt:variant>
    </vt:vector>
  </HeadingPairs>
  <TitlesOfParts>
    <vt:vector size="17" baseType="lpstr">
      <vt:lpstr>宋体</vt:lpstr>
      <vt:lpstr>Arial</vt:lpstr>
      <vt:lpstr>Times New Roman</vt:lpstr>
      <vt:lpstr>Trebuchet MS</vt:lpstr>
      <vt:lpstr>Tw Cen MT</vt:lpstr>
      <vt:lpstr>电路</vt:lpstr>
      <vt:lpstr>电子科学与技术专业简介 Electronic science and technology</vt:lpstr>
      <vt:lpstr>首先明确一下“电子科学与技术”这个专业的含义。这是一个一级学科，它包括的二级学科：物理电子学、电路与系统、微电子学与固体电子学、电磁场与微波技术。 </vt:lpstr>
      <vt:lpstr>电子是个啥，好吃吗？</vt:lpstr>
      <vt:lpstr>PowerPoint 演示文稿</vt:lpstr>
      <vt:lpstr>但是，这些，你们不是都学。 </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电子科学与技术专业简介 Electronic science and technology</dc:title>
  <dc:creator>jim Raynor</dc:creator>
  <cp:lastModifiedBy>jim Raynor</cp:lastModifiedBy>
  <cp:revision>21</cp:revision>
  <dcterms:created xsi:type="dcterms:W3CDTF">2018-10-18T03:06:43Z</dcterms:created>
  <dcterms:modified xsi:type="dcterms:W3CDTF">2018-10-19T08:08:25Z</dcterms:modified>
</cp:coreProperties>
</file>

<file path=docProps/thumbnail.jpeg>
</file>